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9" r:id="rId3"/>
    <p:sldId id="408" r:id="rId4"/>
    <p:sldId id="302" r:id="rId5"/>
    <p:sldId id="409" r:id="rId6"/>
    <p:sldId id="410" r:id="rId7"/>
    <p:sldId id="411" r:id="rId8"/>
    <p:sldId id="412" r:id="rId9"/>
    <p:sldId id="413" r:id="rId10"/>
    <p:sldId id="414" r:id="rId11"/>
    <p:sldId id="422" r:id="rId12"/>
    <p:sldId id="423" r:id="rId13"/>
    <p:sldId id="424" r:id="rId14"/>
    <p:sldId id="425" r:id="rId15"/>
    <p:sldId id="426" r:id="rId16"/>
    <p:sldId id="427" r:id="rId17"/>
    <p:sldId id="428" r:id="rId18"/>
    <p:sldId id="430" r:id="rId19"/>
    <p:sldId id="431" r:id="rId20"/>
    <p:sldId id="272" r:id="rId21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W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94303" autoAdjust="0"/>
  </p:normalViewPr>
  <p:slideViewPr>
    <p:cSldViewPr snapToGrid="0" snapToObjects="1">
      <p:cViewPr varScale="1">
        <p:scale>
          <a:sx n="63" d="100"/>
          <a:sy n="63" d="100"/>
        </p:scale>
        <p:origin x="752" y="48"/>
      </p:cViewPr>
      <p:guideLst>
        <p:guide orient="horz" pos="2126"/>
        <p:guide orient="horz" pos="232"/>
        <p:guide orient="horz" pos="4062"/>
        <p:guide pos="3862"/>
        <p:guide pos="6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6B783-5FF8-4D90-8D0F-1E0774ABAB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075CF-16FF-4CA4-A55F-DF04FD4150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>
            <a:fillRect/>
          </a:stretch>
        </p:blipFill>
        <p:spPr>
          <a:xfrm>
            <a:off x="952455" y="-12701"/>
            <a:ext cx="1049298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>
            <a:fillRect/>
          </a:stretch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defRPr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3.png"/><Relationship Id="rId1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5.png"/><Relationship Id="rId1" Type="http://schemas.openxmlformats.org/officeDocument/2006/relationships/image" Target="../media/image34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2.GIF"/><Relationship Id="rId1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GIF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GIF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432561" y="1330440"/>
            <a:ext cx="9326880" cy="15684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b="1" dirty="0"/>
              <a:t>《计算机游戏开发》期末汇报展示</a:t>
            </a:r>
            <a:endParaRPr lang="zh-CN" altLang="en-US" sz="4800" b="1" dirty="0"/>
          </a:p>
          <a:p>
            <a:pPr algn="ctr"/>
            <a:r>
              <a:rPr lang="zh-CN" altLang="en-US" sz="4800" b="1" dirty="0"/>
              <a:t>题型</a:t>
            </a:r>
            <a:r>
              <a:rPr lang="en-US" altLang="zh-CN" sz="4800" b="1" dirty="0"/>
              <a:t>C </a:t>
            </a:r>
            <a:r>
              <a:rPr lang="zh-CN" altLang="en-US" sz="4800" b="1" dirty="0"/>
              <a:t>坦克大战</a:t>
            </a:r>
            <a:endParaRPr lang="zh-CN" altLang="en-US" sz="4800" b="1" dirty="0"/>
          </a:p>
        </p:txBody>
      </p:sp>
      <p:sp>
        <p:nvSpPr>
          <p:cNvPr id="5122" name="副标题 5122"/>
          <p:cNvSpPr>
            <a:spLocks noGrp="1"/>
          </p:cNvSpPr>
          <p:nvPr/>
        </p:nvSpPr>
        <p:spPr>
          <a:xfrm>
            <a:off x="3850640" y="3952240"/>
            <a:ext cx="5798820" cy="169862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91440" tIns="45720" rIns="91440" bIns="45720" anchor="t"/>
          <a:lstStyle>
            <a:lvl1pPr marL="85725" lvl="0" indent="-85725" algn="ctr" rtl="0" fontAlgn="base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ebdings" panose="05030102010509060703" pitchFamily="18" charset="2"/>
              <a:buNone/>
              <a:defRPr sz="2000" kern="1200">
                <a:solidFill>
                  <a:srgbClr val="873713"/>
                </a:solidFill>
                <a:latin typeface="+mn-lt"/>
                <a:ea typeface="+mn-ea"/>
                <a:cs typeface="+mn-cs"/>
              </a:defRPr>
            </a:lvl1pPr>
            <a:lvl2pPr marL="85725" lvl="1" indent="-85725" algn="ctr" rtl="0"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None/>
              <a:defRPr sz="1600" kern="1200">
                <a:solidFill>
                  <a:srgbClr val="873713"/>
                </a:solidFill>
                <a:latin typeface="+mn-lt"/>
                <a:ea typeface="+mn-ea"/>
                <a:cs typeface="+mn-cs"/>
              </a:defRPr>
            </a:lvl2pPr>
            <a:lvl3pPr marL="914400" lvl="2" indent="-914400" algn="ctr" rtl="0" fontAlgn="base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None/>
              <a:defRPr sz="1400" kern="1200">
                <a:solidFill>
                  <a:srgbClr val="873713"/>
                </a:solidFill>
                <a:latin typeface="+mn-lt"/>
                <a:ea typeface="+mn-ea"/>
                <a:cs typeface="+mn-cs"/>
              </a:defRPr>
            </a:lvl3pPr>
            <a:lvl4pPr marL="1371600" lvl="3" indent="-1371600" algn="ctr" rtl="0" fontAlgn="base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None/>
              <a:defRPr sz="1200" kern="1200">
                <a:solidFill>
                  <a:srgbClr val="873713"/>
                </a:solidFill>
                <a:latin typeface="+mn-lt"/>
                <a:ea typeface="+mn-ea"/>
                <a:cs typeface="+mn-cs"/>
              </a:defRPr>
            </a:lvl4pPr>
            <a:lvl5pPr marL="1828800" lvl="4" indent="-1828800" algn="ctr" rtl="0" fontAlgn="base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None/>
              <a:defRPr sz="1200" kern="1200">
                <a:solidFill>
                  <a:srgbClr val="873713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Char char="»"/>
              <a:defRPr sz="1200" b="0" i="0" u="none" kern="1200" baseline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Char char="»"/>
              <a:defRPr sz="1200" b="0" i="0" u="none" kern="1200" baseline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Char char="»"/>
              <a:defRPr sz="1200" b="0" i="0" u="none" kern="1200" baseline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spcBef>
                <a:spcPct val="20000"/>
              </a:spcBef>
              <a:spcAft>
                <a:spcPct val="0"/>
              </a:spcAft>
              <a:buFont typeface="Webdings" panose="05030102010509060703" pitchFamily="18" charset="2"/>
              <a:buChar char="»"/>
              <a:defRPr sz="1200" b="0" i="0" u="none" kern="1200" baseline="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900" algn="l" eaLnBrk="1" hangingPunct="1">
              <a:buSzPct val="100000"/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姓       名：沈晨玙 钟鹏程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陈千隆</a:t>
            </a:r>
            <a:endParaRPr lang="zh-CN" altLang="en-US" sz="2400" kern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indent="-342900" algn="l" eaLnBrk="1" hangingPunct="1">
              <a:buSzPct val="100000"/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       业：计算机科学与技术</a:t>
            </a:r>
            <a:endParaRPr lang="zh-CN" altLang="en-US" sz="2400" kern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indent="-342900" algn="l" eaLnBrk="1" hangingPunct="1">
              <a:buSzPct val="100000"/>
            </a:pPr>
            <a:r>
              <a:rPr lang="zh-CN" altLang="en-US" sz="2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指导老师：储颖</a:t>
            </a:r>
            <a:endParaRPr lang="zh-CN" altLang="en-US" sz="2400" kern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indent="-342900" algn="l" eaLnBrk="1" hangingPunct="1">
              <a:buSzPct val="100000"/>
            </a:pPr>
            <a:endParaRPr lang="zh-CN" altLang="en-US" sz="900" kern="1200" dirty="0">
              <a:solidFill>
                <a:srgbClr val="873713"/>
              </a:solidFill>
              <a:latin typeface="+mn-lt"/>
              <a:ea typeface="幼圆" panose="02010509060101010101" pitchFamily="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8</a:t>
            </a:r>
            <a:r>
              <a:rPr lang="zh-CN" altLang="en-US" sz="3200" b="1" dirty="0"/>
              <a:t>：增加守护对象受攻击功能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zh-CN" altLang="en-US" sz="2400" dirty="0"/>
              <a:t>当守护对象受到攻击时，触发死亡动画。</a:t>
            </a:r>
            <a:endParaRPr lang="zh-CN" altLang="en-US" sz="2400" dirty="0"/>
          </a:p>
          <a:p>
            <a:r>
              <a:rPr lang="zh-CN" altLang="en-US" sz="2400" dirty="0"/>
              <a:t>将守护对象的图像替换成死亡后图像。</a:t>
            </a:r>
            <a:endParaRPr lang="zh-CN" altLang="en-US" sz="2400" dirty="0"/>
          </a:p>
        </p:txBody>
      </p:sp>
      <p:pic>
        <p:nvPicPr>
          <p:cNvPr id="4" name="图片 3" descr="20210621_2100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2047875"/>
            <a:ext cx="3620135" cy="4733925"/>
          </a:xfrm>
          <a:prstGeom prst="rect">
            <a:avLst/>
          </a:prstGeom>
        </p:spPr>
      </p:pic>
      <p:pic>
        <p:nvPicPr>
          <p:cNvPr id="9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240" y="1150620"/>
            <a:ext cx="5175885" cy="1300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240" y="2592705"/>
            <a:ext cx="3922395" cy="4128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0184765" cy="144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9</a:t>
            </a:r>
            <a:r>
              <a:rPr lang="zh-CN" altLang="en-US" sz="3200" b="1" dirty="0"/>
              <a:t>：增加场上敌人数量控制功能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zh-CN" altLang="en-US" sz="2400" dirty="0"/>
              <a:t>场上敌人数量小于</a:t>
            </a:r>
            <a:r>
              <a:rPr lang="en-US" altLang="zh-CN" sz="2400" dirty="0"/>
              <a:t>4</a:t>
            </a:r>
            <a:r>
              <a:rPr lang="zh-CN" altLang="en-US" sz="2400" dirty="0"/>
              <a:t>，剩余敌人数量大于</a:t>
            </a:r>
            <a:r>
              <a:rPr lang="en-US" altLang="zh-CN" sz="2400" dirty="0"/>
              <a:t>0</a:t>
            </a:r>
            <a:r>
              <a:rPr lang="zh-CN" altLang="en-US" sz="2400" dirty="0"/>
              <a:t>，则创建一个新的坦克</a:t>
            </a:r>
            <a:r>
              <a:rPr lang="en-US" altLang="zh-CN" sz="2400" dirty="0"/>
              <a:t>AI</a:t>
            </a:r>
            <a:endParaRPr lang="en-US" altLang="zh-CN" sz="2400" dirty="0"/>
          </a:p>
        </p:txBody>
      </p:sp>
      <p:pic>
        <p:nvPicPr>
          <p:cNvPr id="3" name="图片 2" descr="20210621_2105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4010" y="1687195"/>
            <a:ext cx="7639050" cy="4921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1916410" cy="144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10</a:t>
            </a:r>
            <a:r>
              <a:rPr lang="zh-CN" altLang="en-US" sz="3200" b="1" dirty="0"/>
              <a:t>：增加玩家多条命功能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zh-CN" altLang="en-US" sz="2400" dirty="0"/>
              <a:t>当玩家血量小于</a:t>
            </a:r>
            <a:r>
              <a:rPr lang="en-US" altLang="zh-CN" sz="2400" dirty="0"/>
              <a:t>0</a:t>
            </a:r>
            <a:r>
              <a:rPr lang="zh-CN" altLang="en-US" sz="2400" dirty="0"/>
              <a:t>并且仍有剩余生命，则重新复活，并且拥有两秒无敌时间。</a:t>
            </a:r>
            <a:endParaRPr lang="zh-CN" altLang="en-US" sz="3200" b="1" dirty="0"/>
          </a:p>
        </p:txBody>
      </p:sp>
      <p:pic>
        <p:nvPicPr>
          <p:cNvPr id="8" name="图片 7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465" y="1658620"/>
            <a:ext cx="6588125" cy="4273550"/>
          </a:xfrm>
          <a:prstGeom prst="rect">
            <a:avLst/>
          </a:prstGeom>
        </p:spPr>
      </p:pic>
      <p:pic>
        <p:nvPicPr>
          <p:cNvPr id="12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725" y="1750060"/>
            <a:ext cx="5089525" cy="2212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1833860" cy="206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11</a:t>
            </a:r>
            <a:r>
              <a:rPr lang="zh-CN" altLang="en-US" sz="3200" b="1" dirty="0"/>
              <a:t>：增加玩家升级功能</a:t>
            </a:r>
            <a:endParaRPr lang="zh-CN" altLang="en-US" sz="3200" b="1" dirty="0"/>
          </a:p>
          <a:p>
            <a:endParaRPr lang="zh-CN" altLang="en-US" sz="2400" dirty="0"/>
          </a:p>
          <a:p>
            <a:r>
              <a:rPr lang="zh-CN" altLang="en-US" sz="2400" dirty="0"/>
              <a:t>坦克死亡时会随机掉落物件，坦克等级越高，掉落概率越大。</a:t>
            </a:r>
            <a:endParaRPr lang="zh-CN" altLang="en-US" sz="2400" dirty="0"/>
          </a:p>
          <a:p>
            <a:r>
              <a:rPr lang="zh-CN" altLang="en-US" sz="2400" dirty="0"/>
              <a:t>掉落物件为盾牌</a:t>
            </a:r>
            <a:r>
              <a:rPr lang="en-US" altLang="zh-CN" sz="2400" dirty="0"/>
              <a:t>/</a:t>
            </a:r>
            <a:r>
              <a:rPr lang="zh-CN" altLang="en-US" sz="2400" dirty="0"/>
              <a:t>升级物件，概率各</a:t>
            </a:r>
            <a:r>
              <a:rPr lang="en-US" altLang="zh-CN" sz="2400" dirty="0"/>
              <a:t>50%</a:t>
            </a:r>
            <a:r>
              <a:rPr lang="zh-CN" altLang="en-US" sz="2400" dirty="0"/>
              <a:t>。</a:t>
            </a:r>
            <a:endParaRPr lang="zh-CN" altLang="en-US" sz="2400" dirty="0"/>
          </a:p>
          <a:p>
            <a:r>
              <a:rPr lang="zh-CN" altLang="en-US" sz="2400" dirty="0"/>
              <a:t>获得盾牌，会获得</a:t>
            </a:r>
            <a:r>
              <a:rPr lang="en-US" altLang="zh-CN" sz="2400" dirty="0"/>
              <a:t>3</a:t>
            </a:r>
            <a:r>
              <a:rPr lang="zh-CN" altLang="en-US" sz="2400" dirty="0"/>
              <a:t>秒无敌效果；获得升级物件，坦克会升</a:t>
            </a:r>
            <a:r>
              <a:rPr lang="en-US" altLang="zh-CN" sz="2400" dirty="0"/>
              <a:t>1</a:t>
            </a:r>
            <a:r>
              <a:rPr lang="zh-CN" altLang="en-US" sz="2400" dirty="0"/>
              <a:t>级，最高等级为</a:t>
            </a:r>
            <a:r>
              <a:rPr lang="en-US" altLang="zh-CN" sz="2400" dirty="0"/>
              <a:t>4</a:t>
            </a:r>
            <a:r>
              <a:rPr lang="zh-CN" altLang="en-US" sz="2400" dirty="0"/>
              <a:t>级。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21909"/>
          <a:stretch>
            <a:fillRect/>
          </a:stretch>
        </p:blipFill>
        <p:spPr>
          <a:xfrm>
            <a:off x="6131560" y="2368550"/>
            <a:ext cx="1491615" cy="12598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2368550"/>
            <a:ext cx="1220470" cy="1259840"/>
          </a:xfrm>
          <a:prstGeom prst="rect">
            <a:avLst/>
          </a:prstGeom>
        </p:spPr>
      </p:pic>
      <p:cxnSp>
        <p:nvCxnSpPr>
          <p:cNvPr id="5" name="直接箭头连接符 4"/>
          <p:cNvCxnSpPr>
            <a:stCxn id="4" idx="3"/>
            <a:endCxn id="3" idx="1"/>
          </p:cNvCxnSpPr>
          <p:nvPr/>
        </p:nvCxnSpPr>
        <p:spPr>
          <a:xfrm>
            <a:off x="3652520" y="2998470"/>
            <a:ext cx="24790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shie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050" y="4315460"/>
            <a:ext cx="1219835" cy="1513205"/>
          </a:xfrm>
          <a:prstGeom prst="rect">
            <a:avLst/>
          </a:prstGeom>
        </p:spPr>
      </p:pic>
      <p:pic>
        <p:nvPicPr>
          <p:cNvPr id="7" name="图片 6" descr="updat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560" y="4315460"/>
            <a:ext cx="1490980" cy="1849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242822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/>
              <a:t>题目</a:t>
            </a:r>
            <a:r>
              <a:rPr lang="en-US" altLang="zh-CN" sz="2400" b="1" dirty="0"/>
              <a:t>12</a:t>
            </a:r>
            <a:r>
              <a:rPr lang="zh-CN" altLang="en-US" sz="2400" b="1" dirty="0"/>
              <a:t>：增加游戏重新开始选项</a:t>
            </a:r>
            <a:endParaRPr lang="zh-CN" altLang="en-US" sz="2400" b="1" dirty="0"/>
          </a:p>
          <a:p>
            <a:r>
              <a:rPr lang="zh-CN" altLang="en-US" sz="2400" b="1" dirty="0"/>
              <a:t>题目</a:t>
            </a:r>
            <a:r>
              <a:rPr lang="en-US" altLang="zh-CN" sz="2400" b="1" dirty="0"/>
              <a:t>13</a:t>
            </a:r>
            <a:r>
              <a:rPr lang="zh-CN" altLang="en-US" sz="2400" b="1" dirty="0"/>
              <a:t>：增加游戏暂停选项</a:t>
            </a:r>
            <a:endParaRPr lang="zh-CN" altLang="en-US" sz="2400" b="1" dirty="0"/>
          </a:p>
          <a:p>
            <a:r>
              <a:rPr lang="zh-CN" altLang="en-US" sz="2400" b="1" dirty="0"/>
              <a:t>题目</a:t>
            </a:r>
            <a:r>
              <a:rPr lang="en-US" altLang="zh-CN" sz="2400" b="1" dirty="0"/>
              <a:t>16</a:t>
            </a:r>
            <a:r>
              <a:rPr lang="zh-CN" altLang="en-US" sz="2400" b="1" dirty="0"/>
              <a:t>：增加计分板</a:t>
            </a:r>
            <a:endParaRPr lang="zh-CN" altLang="en-US" sz="2400" b="1" dirty="0"/>
          </a:p>
          <a:p>
            <a:r>
              <a:rPr lang="zh-CN" altLang="en-US" sz="2400" b="1" dirty="0"/>
              <a:t>题目</a:t>
            </a:r>
            <a:r>
              <a:rPr lang="en-US" altLang="zh-CN" sz="2400" b="1" dirty="0"/>
              <a:t>17</a:t>
            </a:r>
            <a:r>
              <a:rPr lang="zh-CN" altLang="en-US" sz="2400" b="1" dirty="0"/>
              <a:t>：增加游戏配乐和音效</a:t>
            </a:r>
            <a:r>
              <a:rPr lang="zh-CN" altLang="en-US" sz="2000" dirty="0"/>
              <a:t>（背景音乐/爆炸声音/射击声音/胜利失败音效）</a:t>
            </a:r>
            <a:endParaRPr lang="zh-CN" altLang="en-US" sz="20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765" y="1746250"/>
            <a:ext cx="1050290" cy="49441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135" y="1746250"/>
            <a:ext cx="4863465" cy="31934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705" y="1746250"/>
            <a:ext cx="5497830" cy="31686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1135" y="4987290"/>
            <a:ext cx="9108440" cy="1760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14</a:t>
            </a:r>
            <a:r>
              <a:rPr lang="zh-CN" altLang="en-US" sz="3200" b="1" dirty="0"/>
              <a:t>：增加比分排行榜</a:t>
            </a:r>
            <a:endParaRPr lang="zh-CN" altLang="en-US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59" y="1359699"/>
            <a:ext cx="7609205" cy="46283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2780" y="1359535"/>
            <a:ext cx="3726815" cy="24041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15</a:t>
            </a:r>
            <a:r>
              <a:rPr lang="zh-CN" altLang="en-US" sz="3200" b="1" dirty="0"/>
              <a:t>：增加载入动画</a:t>
            </a:r>
            <a:endParaRPr lang="zh-CN" altLang="en-US" sz="3200" b="1" dirty="0"/>
          </a:p>
        </p:txBody>
      </p:sp>
      <p:pic>
        <p:nvPicPr>
          <p:cNvPr id="3" name="图片 2" descr="20210622_1253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395" y="817880"/>
            <a:ext cx="5889625" cy="38055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370" y="817880"/>
            <a:ext cx="5810885" cy="1605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144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18</a:t>
            </a:r>
            <a:r>
              <a:rPr lang="zh-CN" altLang="en-US" sz="3200" b="1" dirty="0"/>
              <a:t>：增加粒子特效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zh-CN" altLang="en-US" sz="2400" dirty="0"/>
              <a:t>下载Cocos2d Particle Editor V2.1对粒子特效进行编辑</a:t>
            </a:r>
            <a:endParaRPr lang="zh-CN" altLang="en-US" sz="2400" dirty="0"/>
          </a:p>
        </p:txBody>
      </p:sp>
      <p:pic>
        <p:nvPicPr>
          <p:cNvPr id="39" name="图片 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8935" y="1668780"/>
            <a:ext cx="5326380" cy="2876550"/>
          </a:xfrm>
          <a:prstGeom prst="rect">
            <a:avLst/>
          </a:prstGeom>
        </p:spPr>
      </p:pic>
      <p:pic>
        <p:nvPicPr>
          <p:cNvPr id="3" name="图片 2" descr="20210621_2105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35" y="1668780"/>
            <a:ext cx="6365875" cy="4101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19</a:t>
            </a:r>
            <a:r>
              <a:rPr lang="zh-CN" altLang="en-US" sz="3200" b="1" dirty="0"/>
              <a:t>：增加多重关卡</a:t>
            </a:r>
            <a:endParaRPr lang="zh-CN" altLang="en-US" sz="3200" b="1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724265" y="295910"/>
            <a:ext cx="3228340" cy="21126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265" y="2395220"/>
            <a:ext cx="3218180" cy="20872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7445" y="4581525"/>
            <a:ext cx="3180080" cy="21043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60" y="1559169"/>
            <a:ext cx="7212330" cy="42996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370070" y="2390890"/>
            <a:ext cx="3611880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5400" b="1" dirty="0"/>
              <a:t>谢谢大家！</a:t>
            </a:r>
            <a:endParaRPr lang="zh-CN" altLang="en-US" sz="5400" b="1" dirty="0"/>
          </a:p>
        </p:txBody>
      </p:sp>
      <p:sp>
        <p:nvSpPr>
          <p:cNvPr id="9" name="椭圆 8"/>
          <p:cNvSpPr/>
          <p:nvPr/>
        </p:nvSpPr>
        <p:spPr>
          <a:xfrm>
            <a:off x="2312493" y="60523"/>
            <a:ext cx="307776" cy="307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264795" y="185420"/>
            <a:ext cx="1209675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latin typeface="+mj-lt"/>
              </a:rPr>
              <a:t>项目总览</a:t>
            </a:r>
            <a:endParaRPr lang="zh-CN" altLang="en-US" sz="6000" dirty="0">
              <a:latin typeface="+mj-lt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863205" y="231775"/>
            <a:ext cx="3228340" cy="21126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205" y="2331085"/>
            <a:ext cx="3218180" cy="20872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6385" y="4517390"/>
            <a:ext cx="3180080" cy="21043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2715" y="231775"/>
            <a:ext cx="3697605" cy="22457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8903" y="2645005"/>
            <a:ext cx="3812857" cy="23329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325"/>
            <a:ext cx="790575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1</a:t>
            </a:r>
            <a:r>
              <a:rPr lang="zh-CN" altLang="en-US" sz="3200" b="1" dirty="0"/>
              <a:t>：编译通过教材源码</a:t>
            </a:r>
            <a:endParaRPr lang="zh-CN" altLang="en-US" sz="3200" b="1" dirty="0"/>
          </a:p>
          <a:p>
            <a:r>
              <a:rPr lang="zh-CN" altLang="en-US" sz="3200" b="1" dirty="0"/>
              <a:t>游戏规则：</a:t>
            </a:r>
            <a:endParaRPr lang="zh-CN" altLang="en-US" sz="3200" b="1" dirty="0"/>
          </a:p>
          <a:p>
            <a:endParaRPr lang="zh-CN" altLang="en-US" sz="3200" b="1" dirty="0"/>
          </a:p>
        </p:txBody>
      </p:sp>
      <p:sp>
        <p:nvSpPr>
          <p:cNvPr id="3" name="椭圆 2"/>
          <p:cNvSpPr/>
          <p:nvPr/>
        </p:nvSpPr>
        <p:spPr>
          <a:xfrm>
            <a:off x="3949805" y="313315"/>
            <a:ext cx="130917" cy="1133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/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79705" y="1336675"/>
          <a:ext cx="623062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655"/>
                <a:gridCol w="1557655"/>
                <a:gridCol w="1557655"/>
                <a:gridCol w="1557655"/>
              </a:tblGrid>
              <a:tr h="4572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第一关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第二关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第三关</a:t>
                      </a:r>
                      <a:endParaRPr lang="zh-CN" altLang="en-US" sz="240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敌人数量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6</a:t>
                      </a:r>
                      <a:endParaRPr lang="en-US" altLang="zh-CN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12</a:t>
                      </a:r>
                      <a:endParaRPr lang="en-US" altLang="zh-CN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18</a:t>
                      </a:r>
                      <a:endParaRPr lang="en-US" altLang="zh-CN" sz="2400"/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/>
                        <a:t>玩家血量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3</a:t>
                      </a:r>
                      <a:endParaRPr lang="en-US" altLang="zh-CN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3</a:t>
                      </a:r>
                      <a:endParaRPr lang="en-US" altLang="zh-CN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/>
                        <a:t>3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292100" y="2895600"/>
            <a:ext cx="6712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胜利条件：消灭所有敌人，并且保证守护对象存活。</a:t>
            </a:r>
            <a:endParaRPr lang="zh-CN" altLang="en-US"/>
          </a:p>
        </p:txBody>
      </p:sp>
      <p:pic>
        <p:nvPicPr>
          <p:cNvPr id="8" name="图片 7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955" y="2895600"/>
            <a:ext cx="5768975" cy="3742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2</a:t>
            </a:r>
            <a:r>
              <a:rPr lang="zh-CN" altLang="en-US" sz="3200" b="1" dirty="0"/>
              <a:t>：删除教材源码中联网部分内容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en-US" altLang="zh-CN" sz="2400" dirty="0"/>
              <a:t>Msg/ODSocket </a:t>
            </a:r>
            <a:r>
              <a:rPr lang="zh-CN" altLang="en-US" sz="2400" dirty="0"/>
              <a:t>文件夹</a:t>
            </a:r>
            <a:r>
              <a:rPr lang="en-US" altLang="zh-CN" sz="2400" dirty="0"/>
              <a:t>+NetClient+GameClient</a:t>
            </a:r>
            <a:r>
              <a:rPr lang="zh-CN" altLang="en-US" sz="2400" dirty="0"/>
              <a:t>部分代码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3" name="椭圆 2"/>
          <p:cNvSpPr/>
          <p:nvPr/>
        </p:nvSpPr>
        <p:spPr>
          <a:xfrm>
            <a:off x="3949805" y="313315"/>
            <a:ext cx="130917" cy="1133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7900" y="643890"/>
            <a:ext cx="3343910" cy="47605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35" y="4018280"/>
            <a:ext cx="7663815" cy="7467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35" y="1857375"/>
            <a:ext cx="7875270" cy="11772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35" y="3314700"/>
            <a:ext cx="7840980" cy="423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2013565" cy="3169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3</a:t>
            </a:r>
            <a:r>
              <a:rPr lang="zh-CN" altLang="en-US" sz="3200" b="1" dirty="0"/>
              <a:t>：增加地图块区域属性</a:t>
            </a:r>
            <a:endParaRPr lang="zh-CN" altLang="en-US" sz="3200" b="1" dirty="0"/>
          </a:p>
          <a:p>
            <a:endParaRPr lang="zh-CN" altLang="en-US" sz="2400" dirty="0"/>
          </a:p>
          <a:p>
            <a:r>
              <a:rPr lang="zh-CN" altLang="en-US" sz="2400" dirty="0"/>
              <a:t>删除</a:t>
            </a:r>
            <a:r>
              <a:rPr lang="en-US" altLang="zh-CN" sz="2400" dirty="0"/>
              <a:t>Brick</a:t>
            </a:r>
            <a:r>
              <a:rPr lang="zh-CN" altLang="en-US" sz="2400" dirty="0"/>
              <a:t>类，在</a:t>
            </a:r>
            <a:r>
              <a:rPr lang="en-US" altLang="zh-CN" sz="2400" dirty="0"/>
              <a:t>Tiled</a:t>
            </a:r>
            <a:r>
              <a:rPr lang="zh-CN" altLang="en-US" sz="2400" dirty="0"/>
              <a:t>中制作瓦片地图。</a:t>
            </a:r>
            <a:endParaRPr lang="zh-CN" altLang="en-US" sz="2400" dirty="0"/>
          </a:p>
          <a:p>
            <a:r>
              <a:rPr lang="zh-CN" altLang="en-US" sz="2400" dirty="0"/>
              <a:t>利用</a:t>
            </a:r>
            <a:r>
              <a:rPr lang="en-US" altLang="zh-CN" sz="2400" dirty="0"/>
              <a:t>ID</a:t>
            </a:r>
            <a:r>
              <a:rPr lang="zh-CN" altLang="en-US" sz="2400" dirty="0"/>
              <a:t>进行判断，替代碰撞检测。</a:t>
            </a:r>
            <a:endParaRPr lang="zh-CN" altLang="en-US" sz="2400" dirty="0"/>
          </a:p>
          <a:p>
            <a:r>
              <a:rPr lang="zh-CN" altLang="en-US" sz="2400" dirty="0"/>
              <a:t>红色砖块：不可跨越 ，任意等级坦克通过攻击均可进行消除</a:t>
            </a:r>
            <a:endParaRPr lang="zh-CN" altLang="en-US" sz="2400" dirty="0"/>
          </a:p>
          <a:p>
            <a:r>
              <a:rPr lang="zh-CN" altLang="en-US" sz="2400" dirty="0"/>
              <a:t>白色砖块：不可跨越 ，满级坦克可以通过攻击进行消除</a:t>
            </a:r>
            <a:endParaRPr lang="zh-CN" altLang="en-US" sz="2400" dirty="0"/>
          </a:p>
          <a:p>
            <a:r>
              <a:rPr lang="zh-CN" altLang="en-US" sz="2400" dirty="0"/>
              <a:t>森林区域 ：可以跨越 ，无法被攻击，处于森林区域，可以得到隐蔽效果</a:t>
            </a:r>
            <a:endParaRPr lang="zh-CN" altLang="en-US" sz="2400" dirty="0"/>
          </a:p>
          <a:p>
            <a:r>
              <a:rPr lang="zh-CN" altLang="en-US" sz="2400" dirty="0"/>
              <a:t>海洋区域 ：不可跨越 ，无法被攻击</a:t>
            </a: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295" y="3274695"/>
            <a:ext cx="7887335" cy="3330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1367135" cy="206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4</a:t>
            </a:r>
            <a:r>
              <a:rPr lang="zh-CN" altLang="en-US" sz="3200" b="1" dirty="0"/>
              <a:t>：额外增加1种新型攻击方式</a:t>
            </a:r>
            <a:endParaRPr lang="zh-CN" altLang="en-US" sz="3200" b="1" dirty="0"/>
          </a:p>
          <a:p>
            <a:endParaRPr lang="zh-CN" altLang="en-US" sz="2400" dirty="0"/>
          </a:p>
          <a:p>
            <a:r>
              <a:rPr lang="zh-CN" altLang="en-US" sz="2400" dirty="0"/>
              <a:t>不同等级的坦克拥有不同属性的子弹</a:t>
            </a:r>
            <a:endParaRPr lang="zh-CN" altLang="en-US" sz="2400" dirty="0"/>
          </a:p>
          <a:p>
            <a:r>
              <a:rPr lang="zh-CN" altLang="en-US" sz="2400" dirty="0"/>
              <a:t>当坦克等级大于等于</a:t>
            </a:r>
            <a:r>
              <a:rPr lang="en-US" altLang="zh-CN" sz="2400" dirty="0"/>
              <a:t>2</a:t>
            </a:r>
            <a:r>
              <a:rPr lang="zh-CN" altLang="en-US" sz="2400" dirty="0"/>
              <a:t>，子弹速度由</a:t>
            </a:r>
            <a:r>
              <a:rPr lang="en-US" altLang="zh-CN" sz="2400" dirty="0"/>
              <a:t>3</a:t>
            </a:r>
            <a:r>
              <a:rPr lang="zh-CN" altLang="en-US" sz="2400" dirty="0"/>
              <a:t>增快到</a:t>
            </a:r>
            <a:r>
              <a:rPr lang="en-US" altLang="zh-CN" sz="2400" dirty="0"/>
              <a:t>5</a:t>
            </a:r>
            <a:endParaRPr lang="en-US" altLang="zh-CN" sz="2400" dirty="0"/>
          </a:p>
          <a:p>
            <a:r>
              <a:rPr lang="zh-CN" altLang="en-US" sz="2400" dirty="0"/>
              <a:t>当坦克等级大于等于</a:t>
            </a:r>
            <a:r>
              <a:rPr lang="en-US" altLang="zh-CN" sz="2400" dirty="0"/>
              <a:t>3</a:t>
            </a:r>
            <a:r>
              <a:rPr lang="zh-CN" altLang="en-US" sz="2400" dirty="0"/>
              <a:t>，子弹血量由</a:t>
            </a:r>
            <a:r>
              <a:rPr lang="en-US" altLang="zh-CN" sz="2400" dirty="0"/>
              <a:t>1</a:t>
            </a:r>
            <a:r>
              <a:rPr lang="zh-CN" altLang="en-US" sz="2400" dirty="0"/>
              <a:t>增加到</a:t>
            </a:r>
            <a:r>
              <a:rPr lang="en-US" altLang="zh-CN" sz="2400" dirty="0"/>
              <a:t>3</a:t>
            </a:r>
            <a:r>
              <a:rPr lang="zh-CN" altLang="en-US" sz="2400" dirty="0"/>
              <a:t>，可以进行多次攻击（类穿透效果）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1715" y="2166620"/>
            <a:ext cx="5859145" cy="1376680"/>
          </a:xfrm>
          <a:prstGeom prst="rect">
            <a:avLst/>
          </a:prstGeom>
        </p:spPr>
      </p:pic>
      <p:pic>
        <p:nvPicPr>
          <p:cNvPr id="8" name="图片 7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0" y="2166620"/>
            <a:ext cx="5768975" cy="3742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1691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5</a:t>
            </a:r>
            <a:r>
              <a:rPr lang="zh-CN" altLang="en-US" sz="3200" b="1" dirty="0"/>
              <a:t>：额外增加</a:t>
            </a:r>
            <a:r>
              <a:rPr lang="en-US" altLang="zh-CN" sz="3200" b="1" dirty="0"/>
              <a:t>1</a:t>
            </a:r>
            <a:r>
              <a:rPr lang="zh-CN" altLang="en-US" sz="3200" b="1" dirty="0"/>
              <a:t>新型移动技能</a:t>
            </a:r>
            <a:endParaRPr lang="zh-CN" altLang="en-US" sz="3200" b="1" dirty="0"/>
          </a:p>
          <a:p>
            <a:endParaRPr lang="zh-CN" altLang="en-US" sz="2400" dirty="0"/>
          </a:p>
          <a:p>
            <a:r>
              <a:rPr lang="zh-CN" altLang="en-US" sz="2400" dirty="0"/>
              <a:t>可以闪现</a:t>
            </a:r>
            <a:r>
              <a:rPr lang="en-US" altLang="zh-CN" sz="2400" dirty="0"/>
              <a:t>64</a:t>
            </a:r>
            <a:r>
              <a:rPr lang="zh-CN" altLang="en-US" sz="2400" dirty="0"/>
              <a:t>个像素（</a:t>
            </a:r>
            <a:r>
              <a:rPr lang="en-US" altLang="zh-CN" sz="2400" dirty="0"/>
              <a:t>4</a:t>
            </a:r>
            <a:r>
              <a:rPr lang="zh-CN" altLang="en-US" sz="2400" dirty="0"/>
              <a:t>格）</a:t>
            </a:r>
            <a:endParaRPr lang="zh-CN" altLang="en-US" sz="2400" dirty="0"/>
          </a:p>
          <a:p>
            <a:r>
              <a:rPr lang="zh-CN" altLang="en-US" sz="2400" dirty="0"/>
              <a:t>判断闪现后位置是否为不可穿越的</a:t>
            </a:r>
            <a:r>
              <a:rPr lang="en-US" altLang="zh-CN" sz="2400" dirty="0"/>
              <a:t>block</a:t>
            </a:r>
            <a:r>
              <a:rPr lang="zh-CN" altLang="en-US" sz="2400" dirty="0"/>
              <a:t>，如果是则不可以闪现</a:t>
            </a:r>
            <a:endParaRPr lang="zh-CN" altLang="en-US" sz="2400" dirty="0"/>
          </a:p>
        </p:txBody>
      </p:sp>
      <p:pic>
        <p:nvPicPr>
          <p:cNvPr id="3" name="图片 2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300" y="1818005"/>
            <a:ext cx="7136765" cy="4629785"/>
          </a:xfrm>
          <a:prstGeom prst="rect">
            <a:avLst/>
          </a:prstGeom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715" y="1818005"/>
            <a:ext cx="3459480" cy="726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715" y="2631440"/>
            <a:ext cx="4262755" cy="3778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12014200" cy="206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6</a:t>
            </a:r>
            <a:r>
              <a:rPr lang="zh-CN" altLang="en-US" sz="3200" b="1" dirty="0"/>
              <a:t>：增加敌人和敌人</a:t>
            </a:r>
            <a:r>
              <a:rPr lang="en-US" altLang="zh-CN" sz="3200" b="1" dirty="0"/>
              <a:t>AI</a:t>
            </a:r>
            <a:endParaRPr lang="en-US" altLang="zh-CN" sz="3200" b="1" dirty="0"/>
          </a:p>
          <a:p>
            <a:r>
              <a:rPr lang="zh-CN" altLang="en-US" sz="2400" dirty="0"/>
              <a:t>敌人AI逻辑：</a:t>
            </a:r>
            <a:endParaRPr lang="zh-CN" altLang="en-US" sz="2400" dirty="0"/>
          </a:p>
          <a:p>
            <a:pPr algn="l">
              <a:buClrTx/>
              <a:buSzTx/>
              <a:buNone/>
            </a:pPr>
            <a:r>
              <a:rPr lang="zh-CN" altLang="en-US" sz="2400" dirty="0"/>
              <a:t>攻击逻辑：每一帧均发出一发隐形的子弹，对于每一</a:t>
            </a:r>
            <a:r>
              <a:rPr lang="zh-CN" altLang="en-US" sz="2400" dirty="0"/>
              <a:t>发隐形子弹进行判断，如果碰到守护对象/玩家（说明二者在同一直线上），则开火攻击。</a:t>
            </a:r>
            <a:endParaRPr lang="zh-CN" altLang="en-US" sz="2400" dirty="0"/>
          </a:p>
          <a:p>
            <a:pPr algn="l">
              <a:buClrTx/>
              <a:buSzTx/>
              <a:buNone/>
            </a:pPr>
            <a:r>
              <a:rPr lang="zh-CN" altLang="en-US" sz="2400" dirty="0"/>
              <a:t>寻路逻辑：</a:t>
            </a:r>
            <a:r>
              <a:rPr lang="en-US" altLang="zh-CN" sz="2400" dirty="0"/>
              <a:t>A*</a:t>
            </a:r>
            <a:r>
              <a:rPr lang="zh-CN" altLang="en-US" sz="2400" dirty="0"/>
              <a:t>算法，终点为守护对象。</a:t>
            </a:r>
            <a:endParaRPr lang="zh-CN" altLang="en-US" sz="2400" dirty="0"/>
          </a:p>
        </p:txBody>
      </p:sp>
      <p:pic>
        <p:nvPicPr>
          <p:cNvPr id="8" name="图片 7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435" y="2166620"/>
            <a:ext cx="7022465" cy="4555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8435" y="105410"/>
            <a:ext cx="8811260" cy="144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/>
              <a:t>题目</a:t>
            </a:r>
            <a:r>
              <a:rPr lang="en-US" altLang="zh-CN" sz="3200" b="1" dirty="0"/>
              <a:t>7</a:t>
            </a:r>
            <a:r>
              <a:rPr lang="zh-CN" altLang="en-US" sz="3200" b="1" dirty="0"/>
              <a:t>：增加玩家需要守护的对象</a:t>
            </a:r>
            <a:endParaRPr lang="zh-CN" altLang="en-US" sz="3200" b="1" dirty="0"/>
          </a:p>
          <a:p>
            <a:endParaRPr lang="zh-CN" altLang="en-US" sz="3200" b="1" dirty="0"/>
          </a:p>
          <a:p>
            <a:r>
              <a:rPr lang="zh-CN" altLang="en-US" sz="2400" dirty="0"/>
              <a:t>在Tiled地图中，添加守护对象。</a:t>
            </a:r>
            <a:endParaRPr lang="zh-CN" altLang="en-US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200" y="2011680"/>
            <a:ext cx="3878580" cy="2705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0785,&quot;width&quot;:16485}"/>
</p:tagLst>
</file>

<file path=ppt/tags/tag2.xml><?xml version="1.0" encoding="utf-8"?>
<p:tagLst xmlns:p="http://schemas.openxmlformats.org/presentationml/2006/main">
  <p:tag name="KSO_WM_UNIT_TABLE_BEAUTIFY" val="smartTable{0da26693-7fd1-4c8f-89c9-d755bdd2b4e3}"/>
  <p:tag name="TABLE_ENDDRAG_ORIGIN_RECT" val="490*91"/>
  <p:tag name="TABLE_ENDDRAG_RECT" val="14*105*490*91"/>
</p:tagLst>
</file>

<file path=ppt/tags/tag3.xml><?xml version="1.0" encoding="utf-8"?>
<p:tagLst xmlns:p="http://schemas.openxmlformats.org/presentationml/2006/main">
  <p:tag name="KSO_WM_UNIT_PLACING_PICTURE_USER_VIEWPORT" val="{&quot;height&quot;:10785,&quot;width&quot;:16485}"/>
</p:tagLst>
</file>

<file path=ppt/theme/theme1.xml><?xml version="1.0" encoding="utf-8"?>
<a:theme xmlns:a="http://schemas.openxmlformats.org/drawingml/2006/main" name="offic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6">
      <a:majorFont>
        <a:latin typeface="Segoe UI"/>
        <a:ea typeface="宋体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1037</Words>
  <Application>WPS 演示</Application>
  <PresentationFormat>宽屏</PresentationFormat>
  <Paragraphs>108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Segoe UI Light</vt:lpstr>
      <vt:lpstr>Segoe UI Light</vt:lpstr>
      <vt:lpstr>微软雅黑</vt:lpstr>
      <vt:lpstr>Webdings</vt:lpstr>
      <vt:lpstr>幼圆</vt:lpstr>
      <vt:lpstr>Segoe UI</vt:lpstr>
      <vt:lpstr>Arial Unicode MS</vt:lpstr>
      <vt:lpstr>等线</vt:lpstr>
      <vt:lpstr>Calibri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清风素材;12sc.taobao.com</dc:creator>
  <cp:keywords>12sc.taobao.com</cp:keywords>
  <dc:description>12sc.taobao.com</dc:description>
  <dc:subject>12sc.taobao.com</dc:subject>
  <cp:category>12sc.taobao.com</cp:category>
  <cp:lastModifiedBy>蛋壳</cp:lastModifiedBy>
  <cp:revision>116</cp:revision>
  <dcterms:created xsi:type="dcterms:W3CDTF">2015-08-18T02:51:00Z</dcterms:created>
  <dcterms:modified xsi:type="dcterms:W3CDTF">2021-06-22T04:58:07Z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KSORubyTemplateID">
    <vt:lpwstr>8</vt:lpwstr>
  </property>
  <property fmtid="{D5CDD505-2E9C-101B-9397-08002B2CF9AE}" pid="4" name="ICV">
    <vt:lpwstr>369018D51A984A129EC91E0C4C963E92</vt:lpwstr>
  </property>
</Properties>
</file>

<file path=docProps/thumbnail.jpeg>
</file>